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15.06.2017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15.06.2017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15.06.2017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15.06.2017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15.06.2017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15.06.2017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15.06.2017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15.06.2017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15.06.2017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15.06.2017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15.06.2017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15.06.2017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19374"/>
            <a:ext cx="6299336" cy="4869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Dikdörtgen 1"/>
          <p:cNvSpPr/>
          <p:nvPr/>
        </p:nvSpPr>
        <p:spPr>
          <a:xfrm>
            <a:off x="35496" y="5229200"/>
            <a:ext cx="910850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YETERLİ VE DENGELİ BESLENME</a:t>
            </a:r>
            <a:endParaRPr lang="tr-TR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266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4583" y="44624"/>
            <a:ext cx="9036496" cy="576064"/>
          </a:xfrm>
        </p:spPr>
        <p:txBody>
          <a:bodyPr>
            <a:normAutofit fontScale="90000"/>
          </a:bodyPr>
          <a:lstStyle/>
          <a:p>
            <a:r>
              <a:rPr lang="tr-TR" sz="4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EKMEK VE TAHIL DURUMU</a:t>
            </a:r>
            <a:endParaRPr lang="tr-TR" sz="4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179512" y="548680"/>
            <a:ext cx="9080487" cy="1512168"/>
          </a:xfrm>
        </p:spPr>
        <p:txBody>
          <a:bodyPr>
            <a:normAutofit fontScale="92500" lnSpcReduction="20000"/>
          </a:bodyPr>
          <a:lstStyle/>
          <a:p>
            <a:r>
              <a:rPr lang="tr-TR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 gruptaki </a:t>
            </a:r>
            <a:r>
              <a:rPr lang="tr-TR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besinler </a:t>
            </a:r>
            <a:r>
              <a:rPr lang="tr-TR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özellikle B grubu vitaminler </a:t>
            </a:r>
            <a:r>
              <a:rPr lang="tr-TR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,mineraller</a:t>
            </a:r>
            <a:r>
              <a:rPr lang="tr-TR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tr-TR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karbonhidratlar ,posa </a:t>
            </a:r>
            <a:r>
              <a:rPr lang="tr-TR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 diğer besin öğelerini içermeleri nedeni ile sağlık açısından önemli besinlerdir.</a:t>
            </a:r>
          </a:p>
          <a:p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xmlns="" val="377651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tr-TR" sz="3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GÜNLÜK NE MİKTARDA ALINIR?</a:t>
            </a:r>
            <a:endParaRPr lang="tr-TR" sz="36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624058"/>
            <a:ext cx="3672408" cy="4536504"/>
          </a:xfrm>
        </p:spPr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Eğer kilonuz olması gerekenden fazla ve daha çok oturarak iş görüyorsanız bu grupta yer alan besinleri </a:t>
            </a:r>
            <a:r>
              <a:rPr lang="tr-TR" sz="280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daha az </a:t>
            </a:r>
            <a:r>
              <a:rPr lang="tr-TR" sz="2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tüketmeniz gerekir…</a:t>
            </a:r>
            <a:endParaRPr lang="tr-TR" sz="2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1124744"/>
            <a:ext cx="5184576" cy="5535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6093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SÜT GRUBU</a:t>
            </a:r>
            <a:endParaRPr lang="tr-TR" sz="4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268760"/>
            <a:ext cx="9124434" cy="2692896"/>
          </a:xfrm>
        </p:spPr>
        <p:txBody>
          <a:bodyPr>
            <a:normAutofit/>
          </a:bodyPr>
          <a:lstStyle/>
          <a:p>
            <a:pPr algn="ctr"/>
            <a:r>
              <a:rPr lang="tr-TR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 besinler kemiklerin gelişmesi ve sağlığı için gerekli kalsiyumun temel kaynağıdır. </a:t>
            </a:r>
          </a:p>
          <a:p>
            <a:pPr algn="ctr"/>
            <a:r>
              <a:rPr lang="tr-TR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Protein, B vitaminleri, fosfor ve çinko mineralleri de barındırır.</a:t>
            </a:r>
            <a:endParaRPr lang="tr-TR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095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499992" y="44624"/>
            <a:ext cx="4646241" cy="864096"/>
          </a:xfrm>
        </p:spPr>
        <p:txBody>
          <a:bodyPr>
            <a:noAutofit/>
          </a:bodyPr>
          <a:lstStyle/>
          <a:p>
            <a:r>
              <a:rPr lang="tr-TR" sz="32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 – YUMURTA  KURUBAKLAGİL</a:t>
            </a:r>
            <a:endParaRPr lang="tr-TR" sz="32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5029200"/>
            <a:ext cx="9144000" cy="1828800"/>
          </a:xfrm>
        </p:spPr>
        <p:txBody>
          <a:bodyPr>
            <a:normAutofit fontScale="92500" lnSpcReduction="10000"/>
          </a:bodyPr>
          <a:lstStyle/>
          <a:p>
            <a:r>
              <a:rPr lang="tr-TR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 grup protein, demir, çinko, </a:t>
            </a:r>
          </a:p>
          <a:p>
            <a:pPr marL="0" indent="0">
              <a:buNone/>
            </a:pPr>
            <a:r>
              <a:rPr lang="tr-TR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fosfor, magnezyum ve B vitaminleri için iyi kaynaktır.</a:t>
            </a:r>
          </a:p>
          <a:p>
            <a:r>
              <a:rPr lang="tr-TR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Kurubaklagiller ve yağlı tohumlar bağırsakları düzenli çalıştıran posadan da zengindir.</a:t>
            </a:r>
            <a:endParaRPr lang="tr-TR" sz="2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24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7137" y="0"/>
            <a:ext cx="9136863" cy="1080120"/>
          </a:xfrm>
          <a:prstGeom prst="rect">
            <a:avLst/>
          </a:prstGeom>
          <a:solidFill>
            <a:schemeClr val="accent6">
              <a:lumMod val="20000"/>
              <a:lumOff val="80000"/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7137" y="3717032"/>
            <a:ext cx="9144000" cy="2996952"/>
          </a:xfrm>
          <a:prstGeom prst="rect">
            <a:avLst/>
          </a:prstGeom>
          <a:solidFill>
            <a:schemeClr val="accent6">
              <a:lumMod val="20000"/>
              <a:lumOff val="8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tr-TR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GÜNLÜK NE MİKTARDA ALINMALI?</a:t>
            </a:r>
            <a:endParaRPr lang="tr-TR" sz="3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7137" y="3717033"/>
            <a:ext cx="9136863" cy="3140968"/>
          </a:xfrm>
          <a:ln>
            <a:solidFill>
              <a:schemeClr val="tx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400" b="1" dirty="0" smtClean="0">
                <a:latin typeface="Comic Sans MS" pitchFamily="66" charset="0"/>
              </a:rPr>
              <a:t>   </a:t>
            </a:r>
            <a:r>
              <a:rPr lang="tr-TR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 gruptan günde 2 porsiyon tüketilmelidir. Porsiyon ölçüleri aşağıdaki gibidir;</a:t>
            </a:r>
          </a:p>
          <a:p>
            <a:r>
              <a:rPr lang="tr-TR" sz="24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Et,tavuk,balık</a:t>
            </a:r>
            <a:r>
              <a:rPr lang="tr-TR" sz="24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vb.</a:t>
            </a:r>
            <a:r>
              <a:rPr lang="tr-TR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50-60 g (iki ızgara köfte kadar)</a:t>
            </a:r>
          </a:p>
          <a:p>
            <a:r>
              <a:rPr lang="tr-TR" sz="24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Kurubaklagiller</a:t>
            </a:r>
            <a:r>
              <a:rPr lang="tr-TR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24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tr-TR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90 g (bir çay bardağı kadar)</a:t>
            </a:r>
          </a:p>
          <a:p>
            <a:r>
              <a:rPr lang="tr-TR" sz="24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Yağlı tohumlar      </a:t>
            </a:r>
            <a:r>
              <a:rPr lang="tr-TR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30 g </a:t>
            </a:r>
          </a:p>
          <a:p>
            <a:r>
              <a:rPr lang="tr-TR" sz="24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Yumurta</a:t>
            </a:r>
            <a:r>
              <a:rPr lang="tr-TR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</a:t>
            </a:r>
            <a:r>
              <a:rPr lang="tr-TR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Haftada 3-4 adet tüketilmelidir.</a:t>
            </a:r>
          </a:p>
          <a:p>
            <a:pPr>
              <a:buFont typeface="Wingdings" pitchFamily="2" charset="2"/>
              <a:buChar char="Ø"/>
            </a:pPr>
            <a:r>
              <a:rPr lang="tr-TR" sz="24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yumurta 2-3 köfteye eş değerdir.</a:t>
            </a:r>
            <a:endParaRPr lang="tr-TR" sz="24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247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229600" cy="1143000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YETERLİ VE DENGELİ BESLENME</a:t>
            </a:r>
            <a:endParaRPr lang="tr-TR" sz="3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-12010" y="760303"/>
            <a:ext cx="9144000" cy="2391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 smtClean="0">
                <a:latin typeface="Comic Sans MS" pitchFamily="66" charset="0"/>
              </a:rPr>
              <a:t>    </a:t>
            </a:r>
            <a:r>
              <a:rPr lang="tr-TR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Vücudun büyümesi, yenilenmesi ve çalışması için gerekli olan enerji ve besin öğelerinin her birinin yeterli miktarda alınması ve vücutta uygun şekilde kullanılması durumuna </a:t>
            </a:r>
            <a:r>
              <a:rPr lang="tr-TR" sz="24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‘’ YETERLİ VE DENGELİ BESLENME’’ </a:t>
            </a:r>
            <a:r>
              <a:rPr lang="tr-TR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denir.</a:t>
            </a:r>
            <a:endParaRPr lang="tr-TR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8145" y="2340020"/>
            <a:ext cx="5868144" cy="4345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902" y="3140968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674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3816424" cy="5688632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Yeterli ve dengeli beslenme için</a:t>
            </a:r>
            <a:br>
              <a:rPr lang="tr-TR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r-TR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28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dört temel besin </a:t>
            </a:r>
            <a:r>
              <a:rPr lang="tr-TR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grubunda yer alan besinler</a:t>
            </a:r>
            <a:br>
              <a:rPr lang="tr-TR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r-TR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her öğünde,</a:t>
            </a:r>
            <a:br>
              <a:rPr lang="tr-TR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r-TR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yeterli miktarda tüketilmelidir.</a:t>
            </a:r>
            <a:endParaRPr lang="tr-TR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476672"/>
            <a:ext cx="5184576" cy="5462067"/>
          </a:xfrm>
        </p:spPr>
      </p:pic>
    </p:spTree>
    <p:extLst>
      <p:ext uri="{BB962C8B-B14F-4D97-AF65-F5344CB8AC3E}">
        <p14:creationId xmlns:p14="http://schemas.microsoft.com/office/powerpoint/2010/main" xmlns="" val="239157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5705872"/>
            <a:ext cx="9144000" cy="1152128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6" y="5733256"/>
            <a:ext cx="8229600" cy="96470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tr-TR" sz="35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Yaşam için</a:t>
            </a:r>
            <a:r>
              <a:rPr lang="tr-TR" sz="35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35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elliye yakın besin </a:t>
            </a:r>
            <a:r>
              <a:rPr lang="tr-TR" sz="35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öğesine gereksinim olduğu belirlenmiştir</a:t>
            </a:r>
            <a:r>
              <a:rPr lang="tr-TR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tr-TR" sz="2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3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YETERLİ VE DENGELİ BESLENME ÖNERİLERİ</a:t>
            </a:r>
            <a:endParaRPr lang="tr-TR" sz="3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1628800"/>
            <a:ext cx="4751667" cy="4525963"/>
          </a:xfrm>
        </p:spPr>
      </p:pic>
    </p:spTree>
    <p:extLst>
      <p:ext uri="{BB962C8B-B14F-4D97-AF65-F5344CB8AC3E}">
        <p14:creationId xmlns:p14="http://schemas.microsoft.com/office/powerpoint/2010/main" xmlns="" val="308353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7906" y="188640"/>
            <a:ext cx="8229600" cy="4525963"/>
          </a:xfrm>
        </p:spPr>
        <p:txBody>
          <a:bodyPr/>
          <a:lstStyle/>
          <a:p>
            <a:r>
              <a:rPr lang="tr-T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Şeker ve tuz tüketimini azaltınız.</a:t>
            </a:r>
          </a:p>
          <a:p>
            <a:r>
              <a:rPr lang="tr-T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Tam tahıl ürünlerini tercih ediniz</a:t>
            </a:r>
            <a:r>
              <a:rPr lang="tr-TR" b="1" dirty="0" smtClean="0">
                <a:latin typeface="Comic Sans MS" pitchFamily="66" charset="0"/>
              </a:rPr>
              <a:t>.</a:t>
            </a:r>
          </a:p>
          <a:p>
            <a:endParaRPr lang="tr-TR" b="1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4496" y="3789040"/>
            <a:ext cx="4693940" cy="2645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07293" y="1498073"/>
            <a:ext cx="3633192" cy="205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3789039"/>
            <a:ext cx="3810000" cy="2645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8577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16633"/>
            <a:ext cx="9036496" cy="1368151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tr-TR" b="1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Yeterli ve dengeli beslenme ile birlikte düzenli fiziksel aktivite yapmaya özen gösteriniz.</a:t>
            </a:r>
            <a:endParaRPr lang="tr-TR" b="1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596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319464" y="44624"/>
            <a:ext cx="4824536" cy="1872208"/>
          </a:xfrm>
        </p:spPr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SEBZE VE MEYVE GRUBU</a:t>
            </a:r>
            <a:endParaRPr lang="tr-TR" sz="4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-14954" y="908720"/>
            <a:ext cx="2520280" cy="5640728"/>
          </a:xfrm>
        </p:spPr>
        <p:txBody>
          <a:bodyPr>
            <a:normAutofit fontScale="92500" lnSpcReduction="10000"/>
          </a:bodyPr>
          <a:lstStyle/>
          <a:p>
            <a:endParaRPr lang="tr-TR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endParaRPr lang="tr-TR" sz="24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 besinler folik asit, A vitamininin ön öğesi olan karotenler, E, C, B2, vitamini ile kalsiyum, potasyum, demir, magnezyum, posa ve diğer antioksidan özelliğe sahiptir.</a:t>
            </a:r>
            <a:endParaRPr lang="tr-TR" sz="2400" b="1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621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Autofit/>
          </a:bodyPr>
          <a:lstStyle/>
          <a:p>
            <a:r>
              <a:rPr lang="tr-TR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GÜNLÜK NE MİKTARDA ALINMALI?</a:t>
            </a:r>
            <a:endParaRPr lang="tr-TR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5500702"/>
            <a:ext cx="8604448" cy="1357298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Günde en fazla 5 porsiyon </a:t>
            </a:r>
            <a:r>
              <a:rPr lang="tr-T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(400 gr.) sebze ve meyve tüketilmelidir. İki porsiyonu yeşil yapraklı sebzeler veya turunçgiller, domates olmalıdır.</a:t>
            </a:r>
            <a:endParaRPr lang="tr-T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508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328</Words>
  <Application>Microsoft Office PowerPoint</Application>
  <PresentationFormat>Ekran Gösterisi (4:3)</PresentationFormat>
  <Paragraphs>33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5" baseType="lpstr">
      <vt:lpstr>Ofis Teması</vt:lpstr>
      <vt:lpstr>Slayt 1</vt:lpstr>
      <vt:lpstr>YETERLİ VE DENGELİ BESLENME</vt:lpstr>
      <vt:lpstr>Yeterli ve dengeli beslenme için  dört temel besin grubunda yer alan besinler  her öğünde,  yeterli miktarda tüketilmelidir.</vt:lpstr>
      <vt:lpstr>Slayt 4</vt:lpstr>
      <vt:lpstr>YETERLİ VE DENGELİ BESLENME ÖNERİLERİ</vt:lpstr>
      <vt:lpstr>Slayt 6</vt:lpstr>
      <vt:lpstr>Slayt 7</vt:lpstr>
      <vt:lpstr>SEBZE VE MEYVE GRUBU</vt:lpstr>
      <vt:lpstr>GÜNLÜK NE MİKTARDA ALINMALI?</vt:lpstr>
      <vt:lpstr>EKMEK VE TAHIL DURUMU</vt:lpstr>
      <vt:lpstr>GÜNLÜK NE MİKTARDA ALINIR?</vt:lpstr>
      <vt:lpstr>SÜT GRUBU</vt:lpstr>
      <vt:lpstr>ET – YUMURTA  KURUBAKLAGİL</vt:lpstr>
      <vt:lpstr>GÜNLÜK NE MİKTARDA ALINMALI?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egitimsalonu</dc:creator>
  <cp:lastModifiedBy>ataturk</cp:lastModifiedBy>
  <cp:revision>43</cp:revision>
  <dcterms:created xsi:type="dcterms:W3CDTF">2015-07-09T08:03:55Z</dcterms:created>
  <dcterms:modified xsi:type="dcterms:W3CDTF">2017-06-15T07:51:21Z</dcterms:modified>
</cp:coreProperties>
</file>